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9"/>
  </p:notesMasterIdLst>
  <p:sldIdLst>
    <p:sldId id="256" r:id="rId2"/>
    <p:sldId id="270" r:id="rId3"/>
    <p:sldId id="286" r:id="rId4"/>
    <p:sldId id="271" r:id="rId5"/>
    <p:sldId id="284" r:id="rId6"/>
    <p:sldId id="273" r:id="rId7"/>
    <p:sldId id="267" r:id="rId8"/>
    <p:sldId id="274" r:id="rId9"/>
    <p:sldId id="272" r:id="rId10"/>
    <p:sldId id="285" r:id="rId11"/>
    <p:sldId id="276" r:id="rId12"/>
    <p:sldId id="287" r:id="rId13"/>
    <p:sldId id="278" r:id="rId14"/>
    <p:sldId id="288" r:id="rId15"/>
    <p:sldId id="289" r:id="rId16"/>
    <p:sldId id="26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2"/>
    <p:restoredTop sz="84218"/>
  </p:normalViewPr>
  <p:slideViewPr>
    <p:cSldViewPr snapToGrid="0" snapToObjects="1">
      <p:cViewPr varScale="1">
        <p:scale>
          <a:sx n="107" d="100"/>
          <a:sy n="107" d="100"/>
        </p:scale>
        <p:origin x="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Three factors, with nesting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Conclusions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One factor, two levels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One factor, three levels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Two factors, with interaction</a:t>
          </a:r>
          <a:endParaRPr lang="en-US" sz="3000" dirty="0"/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477334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475297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475297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475297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475297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809" y="311682"/>
          <a:ext cx="1209304" cy="7748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388214" y="311682"/>
        <a:ext cx="434494" cy="774810"/>
      </dsp:txXfrm>
    </dsp:sp>
    <dsp:sp modelId="{6A5190E9-72F9-3944-A920-406897718670}">
      <dsp:nvSpPr>
        <dsp:cNvPr id="0" name=""/>
        <dsp:cNvSpPr/>
      </dsp:nvSpPr>
      <dsp:spPr>
        <a:xfrm>
          <a:off x="958301" y="377541"/>
          <a:ext cx="7674248" cy="643092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two levels</a:t>
          </a:r>
          <a:endParaRPr lang="en-US" sz="3000" kern="1200" dirty="0"/>
        </a:p>
      </dsp:txBody>
      <dsp:txXfrm>
        <a:off x="1279847" y="377541"/>
        <a:ext cx="7031156" cy="643092"/>
      </dsp:txXfrm>
    </dsp:sp>
    <dsp:sp modelId="{A310E990-FC30-0546-A7DC-1281D687565F}">
      <dsp:nvSpPr>
        <dsp:cNvPr id="0" name=""/>
        <dsp:cNvSpPr/>
      </dsp:nvSpPr>
      <dsp:spPr>
        <a:xfrm>
          <a:off x="809" y="1194966"/>
          <a:ext cx="1209304" cy="77481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388214" y="1194966"/>
        <a:ext cx="434494" cy="774810"/>
      </dsp:txXfrm>
    </dsp:sp>
    <dsp:sp modelId="{968F30C7-4BBC-F44A-8CFA-AC9EF7E04B3C}">
      <dsp:nvSpPr>
        <dsp:cNvPr id="0" name=""/>
        <dsp:cNvSpPr/>
      </dsp:nvSpPr>
      <dsp:spPr>
        <a:xfrm>
          <a:off x="958301" y="1260825"/>
          <a:ext cx="7641499" cy="643092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three levels</a:t>
          </a:r>
          <a:endParaRPr lang="en-US" sz="3000" kern="1200" dirty="0"/>
        </a:p>
      </dsp:txBody>
      <dsp:txXfrm>
        <a:off x="1279847" y="1260825"/>
        <a:ext cx="6998407" cy="643092"/>
      </dsp:txXfrm>
    </dsp:sp>
    <dsp:sp modelId="{158B1752-288A-3041-9EF5-B655E7F496E9}">
      <dsp:nvSpPr>
        <dsp:cNvPr id="0" name=""/>
        <dsp:cNvSpPr/>
      </dsp:nvSpPr>
      <dsp:spPr>
        <a:xfrm>
          <a:off x="809" y="2078250"/>
          <a:ext cx="1209304" cy="77481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388214" y="2078250"/>
        <a:ext cx="434494" cy="774810"/>
      </dsp:txXfrm>
    </dsp:sp>
    <dsp:sp modelId="{8E5BD4CF-FF1F-9D4E-A365-9D15F1E69304}">
      <dsp:nvSpPr>
        <dsp:cNvPr id="0" name=""/>
        <dsp:cNvSpPr/>
      </dsp:nvSpPr>
      <dsp:spPr>
        <a:xfrm>
          <a:off x="958301" y="2144109"/>
          <a:ext cx="7641499" cy="64309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Two factors, with interaction</a:t>
          </a:r>
          <a:endParaRPr lang="en-US" sz="3000" kern="1200" dirty="0"/>
        </a:p>
      </dsp:txBody>
      <dsp:txXfrm>
        <a:off x="1279847" y="2144109"/>
        <a:ext cx="6998407" cy="643092"/>
      </dsp:txXfrm>
    </dsp:sp>
    <dsp:sp modelId="{998CB3C9-5637-B24D-9FE2-1ECDF3F79DF4}">
      <dsp:nvSpPr>
        <dsp:cNvPr id="0" name=""/>
        <dsp:cNvSpPr/>
      </dsp:nvSpPr>
      <dsp:spPr>
        <a:xfrm>
          <a:off x="809" y="2961534"/>
          <a:ext cx="1209304" cy="774810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388214" y="2961534"/>
        <a:ext cx="434494" cy="774810"/>
      </dsp:txXfrm>
    </dsp:sp>
    <dsp:sp modelId="{6054549C-8284-8E4B-BD8A-63FE764B826C}">
      <dsp:nvSpPr>
        <dsp:cNvPr id="0" name=""/>
        <dsp:cNvSpPr/>
      </dsp:nvSpPr>
      <dsp:spPr>
        <a:xfrm>
          <a:off x="958301" y="3027392"/>
          <a:ext cx="7641499" cy="64309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Three factors, with nesting</a:t>
          </a:r>
          <a:endParaRPr lang="en-US" sz="3000" kern="1200" dirty="0"/>
        </a:p>
      </dsp:txBody>
      <dsp:txXfrm>
        <a:off x="1279847" y="3027392"/>
        <a:ext cx="6998407" cy="643092"/>
      </dsp:txXfrm>
    </dsp:sp>
    <dsp:sp modelId="{D4B2551E-C524-804D-9A36-6E8966E073FF}">
      <dsp:nvSpPr>
        <dsp:cNvPr id="0" name=""/>
        <dsp:cNvSpPr/>
      </dsp:nvSpPr>
      <dsp:spPr>
        <a:xfrm>
          <a:off x="809" y="3844817"/>
          <a:ext cx="1209304" cy="774810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388214" y="3844817"/>
        <a:ext cx="434494" cy="774810"/>
      </dsp:txXfrm>
    </dsp:sp>
    <dsp:sp modelId="{5C73347B-FFA2-D640-84EB-635338F34153}">
      <dsp:nvSpPr>
        <dsp:cNvPr id="0" name=""/>
        <dsp:cNvSpPr/>
      </dsp:nvSpPr>
      <dsp:spPr>
        <a:xfrm>
          <a:off x="958301" y="3910676"/>
          <a:ext cx="7641499" cy="643092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Conclusions</a:t>
          </a:r>
          <a:endParaRPr lang="en-US" sz="3000" kern="1200" dirty="0"/>
        </a:p>
      </dsp:txBody>
      <dsp:txXfrm>
        <a:off x="1279847" y="3910676"/>
        <a:ext cx="6998407" cy="64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52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13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0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49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37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97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73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2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5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7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49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3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11/4/21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11/4/21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11/4/21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11/4/21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11/4/21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11/4/21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11/4/21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11/4/21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11/4/21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11/4/21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11/4/21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11/4/21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4. Differential Expression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601280" y="364258"/>
            <a:ext cx="647394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Three factors, with nesting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76E20-7653-344A-90F6-4DC50D33272A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2BFB8-5A81-CF44-B35B-57E9DF31567A}"/>
              </a:ext>
            </a:extLst>
          </p:cNvPr>
          <p:cNvSpPr txBox="1"/>
          <p:nvPr/>
        </p:nvSpPr>
        <p:spPr>
          <a:xfrm>
            <a:off x="2937290" y="1355512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38A38-9780-9D44-88F6-15AAAD4F0D3B}"/>
              </a:ext>
            </a:extLst>
          </p:cNvPr>
          <p:cNvSpPr/>
          <p:nvPr/>
        </p:nvSpPr>
        <p:spPr>
          <a:xfrm>
            <a:off x="3234325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968CD-4BB0-F841-9B68-975727AB8C89}"/>
              </a:ext>
            </a:extLst>
          </p:cNvPr>
          <p:cNvSpPr txBox="1"/>
          <p:nvPr/>
        </p:nvSpPr>
        <p:spPr>
          <a:xfrm>
            <a:off x="5240798" y="2668170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genotype + condition + genotype: condition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0FC1F9-04A1-6242-9179-064C74DB0AA3}"/>
              </a:ext>
            </a:extLst>
          </p:cNvPr>
          <p:cNvSpPr/>
          <p:nvPr/>
        </p:nvSpPr>
        <p:spPr>
          <a:xfrm>
            <a:off x="2986054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C2FB3-775A-BC47-AD43-EE85B515939C}"/>
              </a:ext>
            </a:extLst>
          </p:cNvPr>
          <p:cNvSpPr/>
          <p:nvPr/>
        </p:nvSpPr>
        <p:spPr>
          <a:xfrm>
            <a:off x="3351329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B75EFA-6FA1-D94D-B861-6449D3243059}"/>
              </a:ext>
            </a:extLst>
          </p:cNvPr>
          <p:cNvSpPr/>
          <p:nvPr/>
        </p:nvSpPr>
        <p:spPr>
          <a:xfrm>
            <a:off x="3073686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7228CB-6B4D-0A49-9929-8908C23F4E72}"/>
              </a:ext>
            </a:extLst>
          </p:cNvPr>
          <p:cNvSpPr/>
          <p:nvPr/>
        </p:nvSpPr>
        <p:spPr>
          <a:xfrm>
            <a:off x="3130812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2DF00-2932-5B4B-AFAD-D918BDA0068B}"/>
              </a:ext>
            </a:extLst>
          </p:cNvPr>
          <p:cNvSpPr txBox="1"/>
          <p:nvPr/>
        </p:nvSpPr>
        <p:spPr>
          <a:xfrm>
            <a:off x="4057330" y="1390301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A3387-839D-C24D-BF5A-D7FB59EDFF9E}"/>
              </a:ext>
            </a:extLst>
          </p:cNvPr>
          <p:cNvSpPr/>
          <p:nvPr/>
        </p:nvSpPr>
        <p:spPr>
          <a:xfrm>
            <a:off x="4418788" y="20655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BDBD94-EB82-6044-A7DD-C511B8A56EFA}"/>
              </a:ext>
            </a:extLst>
          </p:cNvPr>
          <p:cNvSpPr/>
          <p:nvPr/>
        </p:nvSpPr>
        <p:spPr>
          <a:xfrm>
            <a:off x="4057330" y="1717719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1A526F-0024-FC47-832C-68C175D14DA2}"/>
              </a:ext>
            </a:extLst>
          </p:cNvPr>
          <p:cNvSpPr/>
          <p:nvPr/>
        </p:nvSpPr>
        <p:spPr>
          <a:xfrm>
            <a:off x="4423602" y="1828375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474E7F-2689-3944-9F2F-3463CEE40AE3}"/>
              </a:ext>
            </a:extLst>
          </p:cNvPr>
          <p:cNvSpPr/>
          <p:nvPr/>
        </p:nvSpPr>
        <p:spPr>
          <a:xfrm>
            <a:off x="4215201" y="189256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22D87E-9F00-6044-938B-D8491AEB8F1F}"/>
              </a:ext>
            </a:extLst>
          </p:cNvPr>
          <p:cNvSpPr/>
          <p:nvPr/>
        </p:nvSpPr>
        <p:spPr>
          <a:xfrm>
            <a:off x="4203085" y="21429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DCE01-9DF0-FD45-92A3-B9751AC523C1}"/>
              </a:ext>
            </a:extLst>
          </p:cNvPr>
          <p:cNvSpPr/>
          <p:nvPr/>
        </p:nvSpPr>
        <p:spPr>
          <a:xfrm>
            <a:off x="756605" y="2745753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Genotype</a:t>
            </a:r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89031ABB-D0A8-0D4F-B444-4B15DB22187D}"/>
              </a:ext>
            </a:extLst>
          </p:cNvPr>
          <p:cNvSpPr/>
          <p:nvPr/>
        </p:nvSpPr>
        <p:spPr>
          <a:xfrm>
            <a:off x="2469449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D879094B-501A-C247-AA74-8B12639E8D83}"/>
              </a:ext>
            </a:extLst>
          </p:cNvPr>
          <p:cNvSpPr/>
          <p:nvPr/>
        </p:nvSpPr>
        <p:spPr>
          <a:xfrm>
            <a:off x="3209479" y="274779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4D9FAD-894D-EA44-B5A3-F7B9171710DA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2743769" y="2323841"/>
            <a:ext cx="562326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FC4DD-23AC-F547-A5F1-26856CFF67B7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472176" y="2357799"/>
            <a:ext cx="905194" cy="4010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32DD447-E83B-5049-AC22-FDCA93A8D02B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 flipH="1">
            <a:off x="2743769" y="2357799"/>
            <a:ext cx="1633601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018F4A-B178-8548-AF60-428F3C14C998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306094" y="2323841"/>
            <a:ext cx="172804" cy="41157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7967E-030F-CE49-9978-93466DD9A060}"/>
              </a:ext>
            </a:extLst>
          </p:cNvPr>
          <p:cNvSpPr txBox="1"/>
          <p:nvPr/>
        </p:nvSpPr>
        <p:spPr>
          <a:xfrm>
            <a:off x="1100802" y="3780769"/>
            <a:ext cx="106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Patient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953229D-8BAA-2848-BCCC-30D54CADFEDC}"/>
              </a:ext>
            </a:extLst>
          </p:cNvPr>
          <p:cNvSpPr/>
          <p:nvPr/>
        </p:nvSpPr>
        <p:spPr>
          <a:xfrm>
            <a:off x="3945007" y="2747793"/>
            <a:ext cx="548640" cy="5486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365F38-43C8-0C41-90BC-54F7462A3E2A}"/>
              </a:ext>
            </a:extLst>
          </p:cNvPr>
          <p:cNvSpPr/>
          <p:nvPr/>
        </p:nvSpPr>
        <p:spPr>
          <a:xfrm>
            <a:off x="4685037" y="2747793"/>
            <a:ext cx="548640" cy="548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104AE5-2DB8-F943-AA55-84BFA4EB3415}"/>
              </a:ext>
            </a:extLst>
          </p:cNvPr>
          <p:cNvCxnSpPr>
            <a:cxnSpLocks/>
            <a:stCxn id="31" idx="4"/>
            <a:endCxn id="57" idx="0"/>
          </p:cNvCxnSpPr>
          <p:nvPr/>
        </p:nvCxnSpPr>
        <p:spPr>
          <a:xfrm flipH="1">
            <a:off x="4219327" y="2357799"/>
            <a:ext cx="158043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EB092B-A47F-F741-AFA8-56F84C82FA37}"/>
              </a:ext>
            </a:extLst>
          </p:cNvPr>
          <p:cNvCxnSpPr>
            <a:cxnSpLocks/>
            <a:stCxn id="31" idx="4"/>
            <a:endCxn id="58" idx="0"/>
          </p:cNvCxnSpPr>
          <p:nvPr/>
        </p:nvCxnSpPr>
        <p:spPr>
          <a:xfrm>
            <a:off x="4377370" y="2357799"/>
            <a:ext cx="581987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7A1FC9-101A-0E43-A037-15E4DA1CB88A}"/>
              </a:ext>
            </a:extLst>
          </p:cNvPr>
          <p:cNvCxnSpPr>
            <a:cxnSpLocks/>
            <a:stCxn id="25" idx="4"/>
            <a:endCxn id="58" idx="0"/>
          </p:cNvCxnSpPr>
          <p:nvPr/>
        </p:nvCxnSpPr>
        <p:spPr>
          <a:xfrm>
            <a:off x="3306094" y="2323841"/>
            <a:ext cx="165326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4E5F93D-FE06-D84A-842E-290A74E76A77}"/>
              </a:ext>
            </a:extLst>
          </p:cNvPr>
          <p:cNvCxnSpPr>
            <a:cxnSpLocks/>
            <a:stCxn id="25" idx="4"/>
            <a:endCxn id="57" idx="0"/>
          </p:cNvCxnSpPr>
          <p:nvPr/>
        </p:nvCxnSpPr>
        <p:spPr>
          <a:xfrm>
            <a:off x="3306094" y="2323841"/>
            <a:ext cx="91323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90E238-A7C7-DC4D-AFA2-8C4C1CA92995}"/>
              </a:ext>
            </a:extLst>
          </p:cNvPr>
          <p:cNvSpPr/>
          <p:nvPr/>
        </p:nvSpPr>
        <p:spPr>
          <a:xfrm>
            <a:off x="2856492" y="3709879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4FA257-1DF2-3647-818D-E9D094FE2F2C}"/>
              </a:ext>
            </a:extLst>
          </p:cNvPr>
          <p:cNvSpPr/>
          <p:nvPr/>
        </p:nvSpPr>
        <p:spPr>
          <a:xfrm>
            <a:off x="4326954" y="3693794"/>
            <a:ext cx="548640" cy="5486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B4AFF9-F273-184D-8E7A-D5C54997EA5B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3130812" y="3308809"/>
            <a:ext cx="348086" cy="40107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3A1647-AFB2-F54E-8E79-248B80E69992}"/>
              </a:ext>
            </a:extLst>
          </p:cNvPr>
          <p:cNvCxnSpPr>
            <a:cxnSpLocks/>
            <a:stCxn id="82" idx="0"/>
            <a:endCxn id="40" idx="2"/>
          </p:cNvCxnSpPr>
          <p:nvPr/>
        </p:nvCxnSpPr>
        <p:spPr>
          <a:xfrm flipH="1" flipV="1">
            <a:off x="2743769" y="3296433"/>
            <a:ext cx="387043" cy="4134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17DCED6-4269-8648-BFD3-6427F2C1CC50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4589050" y="3684056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E8B8926-D87F-E040-B7FB-164469B4671C}"/>
              </a:ext>
            </a:extLst>
          </p:cNvPr>
          <p:cNvCxnSpPr>
            <a:cxnSpLocks/>
            <a:stCxn id="83" idx="0"/>
            <a:endCxn id="58" idx="4"/>
          </p:cNvCxnSpPr>
          <p:nvPr/>
        </p:nvCxnSpPr>
        <p:spPr>
          <a:xfrm flipV="1">
            <a:off x="4601274" y="3296433"/>
            <a:ext cx="358083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FE91C0C-90F3-5D4C-8834-FDC1F5D9AE6F}"/>
              </a:ext>
            </a:extLst>
          </p:cNvPr>
          <p:cNvCxnSpPr>
            <a:cxnSpLocks/>
          </p:cNvCxnSpPr>
          <p:nvPr/>
        </p:nvCxnSpPr>
        <p:spPr>
          <a:xfrm flipH="1" flipV="1">
            <a:off x="4698757" y="3847267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D9C296-27F5-CB46-BC2C-526942441D7C}"/>
              </a:ext>
            </a:extLst>
          </p:cNvPr>
          <p:cNvCxnSpPr>
            <a:cxnSpLocks/>
            <a:stCxn id="83" idx="0"/>
            <a:endCxn id="57" idx="2"/>
          </p:cNvCxnSpPr>
          <p:nvPr/>
        </p:nvCxnSpPr>
        <p:spPr>
          <a:xfrm flipH="1" flipV="1">
            <a:off x="4219327" y="3296433"/>
            <a:ext cx="381947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Google Shape;104;p17">
            <a:extLst>
              <a:ext uri="{FF2B5EF4-FFF2-40B4-BE49-F238E27FC236}">
                <a16:creationId xmlns:a16="http://schemas.microsoft.com/office/drawing/2014/main" id="{BD1D2F4A-6914-2C41-8B3C-D266BF192C8B}"/>
              </a:ext>
            </a:extLst>
          </p:cNvPr>
          <p:cNvSpPr txBox="1"/>
          <p:nvPr/>
        </p:nvSpPr>
        <p:spPr>
          <a:xfrm>
            <a:off x="5785925" y="1367209"/>
            <a:ext cx="6015017" cy="474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see that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is “nested” in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Genotype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should not be included in the design!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Including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into the design might over- or underestimate errors!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need to adjust for the nested factor: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Increased Type I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Loss of power</a:t>
            </a:r>
          </a:p>
          <a:p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10" name="Google Shape;257;p21">
            <a:extLst>
              <a:ext uri="{FF2B5EF4-FFF2-40B4-BE49-F238E27FC236}">
                <a16:creationId xmlns:a16="http://schemas.microsoft.com/office/drawing/2014/main" id="{648503F0-F4DE-F44E-BB65-F9A851ED11AB}"/>
              </a:ext>
            </a:extLst>
          </p:cNvPr>
          <p:cNvCxnSpPr/>
          <p:nvPr/>
        </p:nvCxnSpPr>
        <p:spPr>
          <a:xfrm>
            <a:off x="2439760" y="6484271"/>
            <a:ext cx="22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8;p21">
            <a:extLst>
              <a:ext uri="{FF2B5EF4-FFF2-40B4-BE49-F238E27FC236}">
                <a16:creationId xmlns:a16="http://schemas.microsoft.com/office/drawing/2014/main" id="{9E8BCA21-CC71-AD42-9D0D-5602E98FB6F9}"/>
              </a:ext>
            </a:extLst>
          </p:cNvPr>
          <p:cNvCxnSpPr>
            <a:cxnSpLocks/>
          </p:cNvCxnSpPr>
          <p:nvPr/>
        </p:nvCxnSpPr>
        <p:spPr>
          <a:xfrm flipV="1">
            <a:off x="2466468" y="4491098"/>
            <a:ext cx="0" cy="200264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6FFEC1F-D61E-1A41-81ED-96FE4B17E119}"/>
              </a:ext>
            </a:extLst>
          </p:cNvPr>
          <p:cNvSpPr txBox="1"/>
          <p:nvPr/>
        </p:nvSpPr>
        <p:spPr>
          <a:xfrm rot="16200000">
            <a:off x="1661727" y="5405860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38" name="Decision 137">
            <a:extLst>
              <a:ext uri="{FF2B5EF4-FFF2-40B4-BE49-F238E27FC236}">
                <a16:creationId xmlns:a16="http://schemas.microsoft.com/office/drawing/2014/main" id="{91B39299-69C3-0C4D-B66B-E01721145E66}"/>
              </a:ext>
            </a:extLst>
          </p:cNvPr>
          <p:cNvSpPr>
            <a:spLocks noChangeAspect="1"/>
          </p:cNvSpPr>
          <p:nvPr/>
        </p:nvSpPr>
        <p:spPr>
          <a:xfrm>
            <a:off x="2842298" y="5915193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Decision 138">
            <a:extLst>
              <a:ext uri="{FF2B5EF4-FFF2-40B4-BE49-F238E27FC236}">
                <a16:creationId xmlns:a16="http://schemas.microsoft.com/office/drawing/2014/main" id="{C845ADD7-DDBA-7244-A40D-D84967A5FE5D}"/>
              </a:ext>
            </a:extLst>
          </p:cNvPr>
          <p:cNvSpPr>
            <a:spLocks noChangeAspect="1"/>
          </p:cNvSpPr>
          <p:nvPr/>
        </p:nvSpPr>
        <p:spPr>
          <a:xfrm>
            <a:off x="2623963" y="5844414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Decision 139">
            <a:extLst>
              <a:ext uri="{FF2B5EF4-FFF2-40B4-BE49-F238E27FC236}">
                <a16:creationId xmlns:a16="http://schemas.microsoft.com/office/drawing/2014/main" id="{EAC84AEE-3F31-8A45-8FC9-F676B875BD6A}"/>
              </a:ext>
            </a:extLst>
          </p:cNvPr>
          <p:cNvSpPr>
            <a:spLocks noChangeAspect="1"/>
          </p:cNvSpPr>
          <p:nvPr/>
        </p:nvSpPr>
        <p:spPr>
          <a:xfrm>
            <a:off x="2681089" y="6128065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F13036FF-DDA7-594A-970E-A2CFD74E022E}"/>
              </a:ext>
            </a:extLst>
          </p:cNvPr>
          <p:cNvSpPr>
            <a:spLocks noChangeAspect="1"/>
          </p:cNvSpPr>
          <p:nvPr/>
        </p:nvSpPr>
        <p:spPr>
          <a:xfrm>
            <a:off x="4208413" y="5344228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974CABFF-4B1B-1E44-A2C2-44092D5B7680}"/>
              </a:ext>
            </a:extLst>
          </p:cNvPr>
          <p:cNvSpPr>
            <a:spLocks noChangeAspect="1"/>
          </p:cNvSpPr>
          <p:nvPr/>
        </p:nvSpPr>
        <p:spPr>
          <a:xfrm>
            <a:off x="3964140" y="5422180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Diamond 143">
            <a:extLst>
              <a:ext uri="{FF2B5EF4-FFF2-40B4-BE49-F238E27FC236}">
                <a16:creationId xmlns:a16="http://schemas.microsoft.com/office/drawing/2014/main" id="{79A28264-F11C-AA46-A22D-62DB874CE99B}"/>
              </a:ext>
            </a:extLst>
          </p:cNvPr>
          <p:cNvSpPr>
            <a:spLocks noChangeAspect="1"/>
          </p:cNvSpPr>
          <p:nvPr/>
        </p:nvSpPr>
        <p:spPr>
          <a:xfrm>
            <a:off x="4115949" y="5588367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Hexagon 144">
            <a:extLst>
              <a:ext uri="{FF2B5EF4-FFF2-40B4-BE49-F238E27FC236}">
                <a16:creationId xmlns:a16="http://schemas.microsoft.com/office/drawing/2014/main" id="{C8978E87-AEB6-4F46-95FF-84E39FB13AB9}"/>
              </a:ext>
            </a:extLst>
          </p:cNvPr>
          <p:cNvSpPr>
            <a:spLocks noChangeAspect="1"/>
          </p:cNvSpPr>
          <p:nvPr/>
        </p:nvSpPr>
        <p:spPr>
          <a:xfrm>
            <a:off x="2892232" y="5158820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Hexagon 145">
            <a:extLst>
              <a:ext uri="{FF2B5EF4-FFF2-40B4-BE49-F238E27FC236}">
                <a16:creationId xmlns:a16="http://schemas.microsoft.com/office/drawing/2014/main" id="{349DA4C3-80D0-BA40-9D4A-4B4A4F1C8F2C}"/>
              </a:ext>
            </a:extLst>
          </p:cNvPr>
          <p:cNvSpPr>
            <a:spLocks noChangeAspect="1"/>
          </p:cNvSpPr>
          <p:nvPr/>
        </p:nvSpPr>
        <p:spPr>
          <a:xfrm>
            <a:off x="2673897" y="5088041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59860F4B-4C6B-1D45-9C4E-E2EED675D86B}"/>
              </a:ext>
            </a:extLst>
          </p:cNvPr>
          <p:cNvSpPr>
            <a:spLocks noChangeAspect="1"/>
          </p:cNvSpPr>
          <p:nvPr/>
        </p:nvSpPr>
        <p:spPr>
          <a:xfrm>
            <a:off x="2731023" y="5371692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Hexagon 147">
            <a:extLst>
              <a:ext uri="{FF2B5EF4-FFF2-40B4-BE49-F238E27FC236}">
                <a16:creationId xmlns:a16="http://schemas.microsoft.com/office/drawing/2014/main" id="{E7C15FEF-F066-F947-A2E3-38784F3F2CA6}"/>
              </a:ext>
            </a:extLst>
          </p:cNvPr>
          <p:cNvSpPr>
            <a:spLocks noChangeAspect="1"/>
          </p:cNvSpPr>
          <p:nvPr/>
        </p:nvSpPr>
        <p:spPr>
          <a:xfrm>
            <a:off x="4216856" y="4621663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Hexagon 148">
            <a:extLst>
              <a:ext uri="{FF2B5EF4-FFF2-40B4-BE49-F238E27FC236}">
                <a16:creationId xmlns:a16="http://schemas.microsoft.com/office/drawing/2014/main" id="{20B99ACC-49CF-944D-B500-299B340609D9}"/>
              </a:ext>
            </a:extLst>
          </p:cNvPr>
          <p:cNvSpPr>
            <a:spLocks noChangeAspect="1"/>
          </p:cNvSpPr>
          <p:nvPr/>
        </p:nvSpPr>
        <p:spPr>
          <a:xfrm>
            <a:off x="3972583" y="4699615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592775FE-D365-3540-9F96-9AC74CBE90BA}"/>
              </a:ext>
            </a:extLst>
          </p:cNvPr>
          <p:cNvSpPr>
            <a:spLocks noChangeAspect="1"/>
          </p:cNvSpPr>
          <p:nvPr/>
        </p:nvSpPr>
        <p:spPr>
          <a:xfrm>
            <a:off x="4124392" y="4865802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E6921F0-3D3D-4D42-BDC5-9360F84F9BEE}"/>
              </a:ext>
            </a:extLst>
          </p:cNvPr>
          <p:cNvSpPr txBox="1"/>
          <p:nvPr/>
        </p:nvSpPr>
        <p:spPr>
          <a:xfrm>
            <a:off x="3071589" y="59151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AE4F35F-8F9F-9D40-9940-6745ABB7AB6F}"/>
              </a:ext>
            </a:extLst>
          </p:cNvPr>
          <p:cNvSpPr txBox="1"/>
          <p:nvPr/>
        </p:nvSpPr>
        <p:spPr>
          <a:xfrm>
            <a:off x="4454670" y="53276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CC6CAFA-09FB-CA4C-B48B-D623F327DCE9}"/>
              </a:ext>
            </a:extLst>
          </p:cNvPr>
          <p:cNvSpPr txBox="1"/>
          <p:nvPr/>
        </p:nvSpPr>
        <p:spPr>
          <a:xfrm>
            <a:off x="4458678" y="45943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C55F1B-3E02-9149-9803-3C3187791AB1}"/>
              </a:ext>
            </a:extLst>
          </p:cNvPr>
          <p:cNvSpPr txBox="1"/>
          <p:nvPr/>
        </p:nvSpPr>
        <p:spPr>
          <a:xfrm>
            <a:off x="3071589" y="503501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64" name="Left Bracket 163">
            <a:extLst>
              <a:ext uri="{FF2B5EF4-FFF2-40B4-BE49-F238E27FC236}">
                <a16:creationId xmlns:a16="http://schemas.microsoft.com/office/drawing/2014/main" id="{A33C74E2-E1A8-0945-A8F0-CDFC2D123BF3}"/>
              </a:ext>
            </a:extLst>
          </p:cNvPr>
          <p:cNvSpPr/>
          <p:nvPr/>
        </p:nvSpPr>
        <p:spPr>
          <a:xfrm>
            <a:off x="3855441" y="4524457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Left Bracket 164">
            <a:extLst>
              <a:ext uri="{FF2B5EF4-FFF2-40B4-BE49-F238E27FC236}">
                <a16:creationId xmlns:a16="http://schemas.microsoft.com/office/drawing/2014/main" id="{CA6C1BFD-08A2-1240-B841-8D90A31C2708}"/>
              </a:ext>
            </a:extLst>
          </p:cNvPr>
          <p:cNvSpPr/>
          <p:nvPr/>
        </p:nvSpPr>
        <p:spPr>
          <a:xfrm>
            <a:off x="3852536" y="5245704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Left Bracket 165">
            <a:extLst>
              <a:ext uri="{FF2B5EF4-FFF2-40B4-BE49-F238E27FC236}">
                <a16:creationId xmlns:a16="http://schemas.microsoft.com/office/drawing/2014/main" id="{7C0B6C43-98D1-0D42-967F-529A582655B1}"/>
              </a:ext>
            </a:extLst>
          </p:cNvPr>
          <p:cNvSpPr/>
          <p:nvPr/>
        </p:nvSpPr>
        <p:spPr>
          <a:xfrm rot="10800000">
            <a:off x="3345210" y="4994190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Left Bracket 166">
            <a:extLst>
              <a:ext uri="{FF2B5EF4-FFF2-40B4-BE49-F238E27FC236}">
                <a16:creationId xmlns:a16="http://schemas.microsoft.com/office/drawing/2014/main" id="{93143704-CD22-634F-BEE0-F5EA4F465424}"/>
              </a:ext>
            </a:extLst>
          </p:cNvPr>
          <p:cNvSpPr/>
          <p:nvPr/>
        </p:nvSpPr>
        <p:spPr>
          <a:xfrm>
            <a:off x="3783467" y="4420536"/>
            <a:ext cx="60068" cy="1606727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264D3767-5464-8044-A930-81FC19351CD5}"/>
              </a:ext>
            </a:extLst>
          </p:cNvPr>
          <p:cNvSpPr/>
          <p:nvPr/>
        </p:nvSpPr>
        <p:spPr>
          <a:xfrm rot="10800000">
            <a:off x="3337194" y="5783493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Left Bracket 168">
            <a:extLst>
              <a:ext uri="{FF2B5EF4-FFF2-40B4-BE49-F238E27FC236}">
                <a16:creationId xmlns:a16="http://schemas.microsoft.com/office/drawing/2014/main" id="{74E256CA-0A3C-6949-AA25-579EDED562D4}"/>
              </a:ext>
            </a:extLst>
          </p:cNvPr>
          <p:cNvSpPr/>
          <p:nvPr/>
        </p:nvSpPr>
        <p:spPr>
          <a:xfrm rot="10800000">
            <a:off x="3445363" y="4895868"/>
            <a:ext cx="63101" cy="1526643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2031393-6F5A-6942-A738-9DDA0289E3C0}"/>
              </a:ext>
            </a:extLst>
          </p:cNvPr>
          <p:cNvSpPr/>
          <p:nvPr/>
        </p:nvSpPr>
        <p:spPr>
          <a:xfrm>
            <a:off x="796110" y="364258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6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B7E5D-3076-CB4E-9FC1-02C1D9A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221"/>
            <a:ext cx="10795000" cy="5067521"/>
          </a:xfrm>
        </p:spPr>
        <p:txBody>
          <a:bodyPr>
            <a:noAutofit/>
          </a:bodyPr>
          <a:lstStyle/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model matrix gives a consistent way to define contrasts of interest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Works for imbalanced and/or nested designs (weights coefficients correctly)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can be applied in other cases</a:t>
            </a:r>
          </a:p>
          <a:p>
            <a:pPr marL="939800" lvl="1" indent="-342900">
              <a:lnSpc>
                <a:spcPct val="100000"/>
              </a:lnSpc>
              <a:spcBef>
                <a:spcPts val="1600"/>
              </a:spcBef>
              <a:buSzPts val="1400"/>
              <a:buFont typeface="Courier New" panose="02070309020205020404" pitchFamily="49" charset="0"/>
              <a:buChar char="o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Similar approach with `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R/</a:t>
            </a:r>
            <a:r>
              <a:rPr lang="en-GB" sz="2000" b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emmeans</a:t>
            </a:r>
            <a:r>
              <a:rPr lang="en-GB" sz="20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`</a:t>
            </a: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 (for extracting estimated means from linear models)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works similarly with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edgeR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and </a:t>
            </a:r>
            <a:r>
              <a:rPr lang="en-GB" sz="24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limma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packages</a:t>
            </a:r>
            <a:endParaRPr lang="en-GB" sz="20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However: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</a:t>
            </a:r>
            <a:r>
              <a:rPr lang="en-GB" sz="2400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coefficients is less verbose </a:t>
            </a:r>
          </a:p>
          <a:p>
            <a:pPr marL="482600" lvl="0" indent="-342900">
              <a:lnSpc>
                <a:spcPct val="100000"/>
              </a:lnSpc>
              <a:spcBef>
                <a:spcPts val="1600"/>
              </a:spcBef>
              <a:buSzPts val="1400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This approach is limited to factors, for continuous predictors it doesn’t really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1423150" y="364258"/>
            <a:ext cx="3350731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Conclusions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793ADF-F3F4-4B4D-AE9E-3D3FFBA7936F}"/>
              </a:ext>
            </a:extLst>
          </p:cNvPr>
          <p:cNvSpPr/>
          <p:nvPr/>
        </p:nvSpPr>
        <p:spPr>
          <a:xfrm>
            <a:off x="679252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72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Calculation of Log</a:t>
            </a:r>
            <a:r>
              <a:rPr lang="en-US" baseline="-25000" dirty="0"/>
              <a:t>2</a:t>
            </a:r>
            <a:r>
              <a:rPr lang="en-US" dirty="0"/>
              <a:t> Fold Changes (</a:t>
            </a:r>
            <a:r>
              <a:rPr lang="en-US" b="1" dirty="0"/>
              <a:t>LFC</a:t>
            </a:r>
            <a:r>
              <a:rPr lang="en-US" dirty="0"/>
              <a:t>) and their statistical significance</a:t>
            </a:r>
          </a:p>
          <a:p>
            <a:pPr lvl="1"/>
            <a:r>
              <a:rPr lang="en-US" b="1" dirty="0"/>
              <a:t>Fold change</a:t>
            </a:r>
            <a:r>
              <a:rPr lang="en-US" dirty="0"/>
              <a:t>: ratio of mean expression levels between conditions</a:t>
            </a:r>
          </a:p>
          <a:p>
            <a:pPr lvl="2"/>
            <a:r>
              <a:rPr lang="en-US" dirty="0"/>
              <a:t>How big the change is</a:t>
            </a:r>
          </a:p>
          <a:p>
            <a:pPr lvl="1"/>
            <a:r>
              <a:rPr lang="en-US" b="1" dirty="0"/>
              <a:t>P-value</a:t>
            </a:r>
            <a:r>
              <a:rPr lang="en-US" dirty="0"/>
              <a:t>: probability of observing the fold change if it was due by chance </a:t>
            </a:r>
          </a:p>
          <a:p>
            <a:pPr lvl="2"/>
            <a:r>
              <a:rPr lang="en-US" dirty="0"/>
              <a:t>How significant the change 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/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𝑳𝑭𝑪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𝐴𝑣𝑒𝑟𝑎𝑔𝑒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𝐴𝑣𝑒𝑟𝑎𝑔𝑒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63" y="4379300"/>
                <a:ext cx="4783598" cy="1034642"/>
              </a:xfrm>
              <a:prstGeom prst="rect">
                <a:avLst/>
              </a:prstGeom>
              <a:blipFill>
                <a:blip r:embed="rId3"/>
                <a:stretch>
                  <a:fillRect l="-1323" t="-2439" r="-1852" b="-13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E09E8-079C-2E46-A6E9-6BE615603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247" y="3602457"/>
            <a:ext cx="4262718" cy="26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7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need to correct for </a:t>
            </a:r>
            <a:r>
              <a:rPr lang="en-US" u="sng" dirty="0"/>
              <a:t>multiple testing</a:t>
            </a:r>
          </a:p>
          <a:p>
            <a:pPr lvl="1"/>
            <a:r>
              <a:rPr lang="en-US" dirty="0"/>
              <a:t>Since we are testing thousands of genes, the changes of false positives is high</a:t>
            </a:r>
          </a:p>
          <a:p>
            <a:pPr lvl="1"/>
            <a:r>
              <a:rPr lang="en-US" dirty="0"/>
              <a:t>Use Bonferroni correction for adjusted p-values</a:t>
            </a:r>
          </a:p>
          <a:p>
            <a:endParaRPr lang="en-US" dirty="0"/>
          </a:p>
          <a:p>
            <a:r>
              <a:rPr lang="en-US" dirty="0"/>
              <a:t>Filter significant DE between conditions</a:t>
            </a:r>
          </a:p>
          <a:p>
            <a:pPr lvl="1"/>
            <a:r>
              <a:rPr lang="en-US" dirty="0"/>
              <a:t>Absolute LFC &gt; 1 ( &gt;1 or &lt; -1), adjusted p-value &lt; 0.05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Visualization with volcano plots, heatmaps and MA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605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r="5844"/>
          <a:stretch/>
        </p:blipFill>
        <p:spPr>
          <a:xfrm>
            <a:off x="6452259" y="1663535"/>
            <a:ext cx="5739741" cy="5194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3847" cy="4351338"/>
          </a:xfrm>
        </p:spPr>
        <p:txBody>
          <a:bodyPr>
            <a:normAutofit/>
          </a:bodyPr>
          <a:lstStyle/>
          <a:p>
            <a:r>
              <a:rPr lang="en-US" sz="2400" u="sng" dirty="0"/>
              <a:t>X-axis</a:t>
            </a:r>
            <a:r>
              <a:rPr lang="en-US" sz="2400" dirty="0"/>
              <a:t>: mean expression of gene</a:t>
            </a:r>
          </a:p>
          <a:p>
            <a:pPr lvl="1"/>
            <a:r>
              <a:rPr lang="en-US" sz="2000" dirty="0"/>
              <a:t>How strongly expressed a gene is</a:t>
            </a:r>
          </a:p>
          <a:p>
            <a:endParaRPr lang="en-US" sz="2400" dirty="0"/>
          </a:p>
          <a:p>
            <a:r>
              <a:rPr lang="en-US" sz="2400" u="sng" dirty="0"/>
              <a:t>Y-axis</a:t>
            </a:r>
            <a:r>
              <a:rPr lang="en-US" sz="2400" dirty="0"/>
              <a:t>: LFC</a:t>
            </a:r>
          </a:p>
          <a:p>
            <a:pPr lvl="1"/>
            <a:r>
              <a:rPr lang="en-US" sz="2000" dirty="0"/>
              <a:t>Difference between condition B/A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are very noisy</a:t>
            </a:r>
          </a:p>
          <a:p>
            <a:pPr lvl="1"/>
            <a:r>
              <a:rPr lang="en-US" sz="2000" dirty="0"/>
              <a:t>2/1 != 200/100</a:t>
            </a:r>
          </a:p>
          <a:p>
            <a:pPr lvl="1"/>
            <a:endParaRPr lang="en-US" sz="2000" dirty="0"/>
          </a:p>
          <a:p>
            <a:r>
              <a:rPr lang="en-US" sz="2400" dirty="0"/>
              <a:t>LFC from low count genes can be “shrunk” for better visualization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 MA plot</a:t>
            </a:r>
            <a:endParaRPr lang="en-GB" sz="4400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8B459F4-F2F5-9C41-9323-5AF4C6CF0A54}"/>
              </a:ext>
            </a:extLst>
          </p:cNvPr>
          <p:cNvSpPr/>
          <p:nvPr/>
        </p:nvSpPr>
        <p:spPr>
          <a:xfrm>
            <a:off x="7433953" y="1663535"/>
            <a:ext cx="1543792" cy="3941618"/>
          </a:xfrm>
          <a:prstGeom prst="frame">
            <a:avLst>
              <a:gd name="adj1" fmla="val 403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55064FE-14BB-2943-861F-C11E6886E388}"/>
              </a:ext>
            </a:extLst>
          </p:cNvPr>
          <p:cNvSpPr/>
          <p:nvPr/>
        </p:nvSpPr>
        <p:spPr>
          <a:xfrm>
            <a:off x="7232400" y="6414221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4B3D2EF-E59F-C447-B581-A17A6B521E09}"/>
              </a:ext>
            </a:extLst>
          </p:cNvPr>
          <p:cNvSpPr/>
          <p:nvPr/>
        </p:nvSpPr>
        <p:spPr>
          <a:xfrm rot="16200000">
            <a:off x="6074554" y="4923829"/>
            <a:ext cx="1080000" cy="1394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66A739-B998-D94D-A62C-EAF8E52E4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90" r="8230" b="4172"/>
          <a:stretch/>
        </p:blipFill>
        <p:spPr>
          <a:xfrm>
            <a:off x="6627741" y="2541483"/>
            <a:ext cx="4320000" cy="3814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10469C-ED07-E44F-BD62-AB41614F9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89" r="5844"/>
          <a:stretch/>
        </p:blipFill>
        <p:spPr>
          <a:xfrm>
            <a:off x="942430" y="2541483"/>
            <a:ext cx="4320000" cy="39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5" y="522514"/>
            <a:ext cx="7861466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DEA visualization.</a:t>
            </a:r>
            <a:r>
              <a:rPr lang="en-US" sz="4400" dirty="0"/>
              <a:t> LFC Shrinkage</a:t>
            </a:r>
            <a:endParaRPr lang="en-GB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D4971-E496-B644-AC30-4C8145AF3054}"/>
              </a:ext>
            </a:extLst>
          </p:cNvPr>
          <p:cNvSpPr txBox="1"/>
          <p:nvPr/>
        </p:nvSpPr>
        <p:spPr>
          <a:xfrm>
            <a:off x="1750682" y="2171118"/>
            <a:ext cx="2980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without Shrinkage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CEF42-414F-0843-B574-E8EA3F80DD94}"/>
              </a:ext>
            </a:extLst>
          </p:cNvPr>
          <p:cNvSpPr txBox="1"/>
          <p:nvPr/>
        </p:nvSpPr>
        <p:spPr>
          <a:xfrm>
            <a:off x="7581385" y="2172151"/>
            <a:ext cx="26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MA plot after Shrinkage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4E9A8FB-9D3A-AF4E-8AE5-149F10369839}"/>
              </a:ext>
            </a:extLst>
          </p:cNvPr>
          <p:cNvSpPr/>
          <p:nvPr/>
        </p:nvSpPr>
        <p:spPr>
          <a:xfrm>
            <a:off x="5392564" y="3895106"/>
            <a:ext cx="1063482" cy="3443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70DC0-D5D9-1149-A8AE-92E1DC0B9C00}"/>
              </a:ext>
            </a:extLst>
          </p:cNvPr>
          <p:cNvSpPr txBox="1"/>
          <p:nvPr/>
        </p:nvSpPr>
        <p:spPr>
          <a:xfrm>
            <a:off x="8913095" y="1637680"/>
            <a:ext cx="262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Much easier to interpret!!</a:t>
            </a:r>
          </a:p>
        </p:txBody>
      </p:sp>
    </p:spTree>
    <p:extLst>
      <p:ext uri="{BB962C8B-B14F-4D97-AF65-F5344CB8AC3E}">
        <p14:creationId xmlns:p14="http://schemas.microsoft.com/office/powerpoint/2010/main" val="10208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8F7AF7-22B2-B346-BECB-8AE1CF56C986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8CB85-7465-D448-9A50-E52FD2AC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 r="9989"/>
          <a:stretch/>
        </p:blipFill>
        <p:spPr>
          <a:xfrm>
            <a:off x="296500" y="2285998"/>
            <a:ext cx="5304200" cy="3935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820E0-1B33-C341-A526-80075B57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19" y="2217807"/>
            <a:ext cx="5710865" cy="4079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5031B-2CBD-8D43-84C2-2284D7D2B0A8}"/>
              </a:ext>
            </a:extLst>
          </p:cNvPr>
          <p:cNvSpPr txBox="1"/>
          <p:nvPr/>
        </p:nvSpPr>
        <p:spPr>
          <a:xfrm>
            <a:off x="8077943" y="1573678"/>
            <a:ext cx="200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Volcano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CB244-BD44-B54F-B47E-567FBDE6A2B9}"/>
              </a:ext>
            </a:extLst>
          </p:cNvPr>
          <p:cNvSpPr txBox="1"/>
          <p:nvPr/>
        </p:nvSpPr>
        <p:spPr>
          <a:xfrm>
            <a:off x="2297293" y="157367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4857C-1F28-2945-ACB1-35EECE8944A9}"/>
              </a:ext>
            </a:extLst>
          </p:cNvPr>
          <p:cNvSpPr txBox="1"/>
          <p:nvPr/>
        </p:nvSpPr>
        <p:spPr>
          <a:xfrm>
            <a:off x="2297293" y="6081637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Base mean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C858A-4FED-B944-AC12-3FC403FE5614}"/>
              </a:ext>
            </a:extLst>
          </p:cNvPr>
          <p:cNvSpPr txBox="1"/>
          <p:nvPr/>
        </p:nvSpPr>
        <p:spPr>
          <a:xfrm rot="16200000">
            <a:off x="-617833" y="4069264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113C7-9E77-6140-BA9D-B06A831AF3FD}"/>
              </a:ext>
            </a:extLst>
          </p:cNvPr>
          <p:cNvSpPr txBox="1"/>
          <p:nvPr/>
        </p:nvSpPr>
        <p:spPr>
          <a:xfrm>
            <a:off x="8303838" y="6112331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FF8B7-1941-494E-BA15-22F72FD12A95}"/>
              </a:ext>
            </a:extLst>
          </p:cNvPr>
          <p:cNvSpPr txBox="1"/>
          <p:nvPr/>
        </p:nvSpPr>
        <p:spPr>
          <a:xfrm rot="16200000">
            <a:off x="4982606" y="3981634"/>
            <a:ext cx="24568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-Log</a:t>
            </a:r>
            <a:r>
              <a:rPr lang="en-GB" baseline="-25000" dirty="0"/>
              <a:t>10</a:t>
            </a:r>
            <a:r>
              <a:rPr lang="en-GB" dirty="0"/>
              <a:t>(Adjusted p-value)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4294-1A0C-1E48-8E89-69B62806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77B8-CA90-1D4D-ABBD-F702FF980C07}"/>
              </a:ext>
            </a:extLst>
          </p:cNvPr>
          <p:cNvSpPr txBox="1"/>
          <p:nvPr/>
        </p:nvSpPr>
        <p:spPr>
          <a:xfrm>
            <a:off x="4692133" y="1488093"/>
            <a:ext cx="2473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treated cells (LFC  &gt; 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496FA-D852-0E48-8B03-14A218BCCD39}"/>
              </a:ext>
            </a:extLst>
          </p:cNvPr>
          <p:cNvCxnSpPr>
            <a:stCxn id="7" idx="1"/>
          </p:cNvCxnSpPr>
          <p:nvPr/>
        </p:nvCxnSpPr>
        <p:spPr>
          <a:xfrm flipH="1">
            <a:off x="3438525" y="1811259"/>
            <a:ext cx="1253608" cy="827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98830A-483E-CF4D-9069-9BD79358F3D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65824" y="1811259"/>
            <a:ext cx="2917412" cy="760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85D5CF-13F0-4D4D-B694-A3F5A4DAA373}"/>
              </a:ext>
            </a:extLst>
          </p:cNvPr>
          <p:cNvSpPr txBox="1"/>
          <p:nvPr/>
        </p:nvSpPr>
        <p:spPr>
          <a:xfrm>
            <a:off x="4571363" y="5973831"/>
            <a:ext cx="27152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untreated cells (LFC  &lt; 1)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93D28-6CD3-DC40-A58E-450B99C2E69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322822" y="5143629"/>
            <a:ext cx="1248541" cy="1153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2D699C-1FF5-614D-8457-E793AF0DC06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286593" y="5446712"/>
            <a:ext cx="329806" cy="850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 animBg="1"/>
      <p:bldP spid="11" grpId="0" animBg="1"/>
      <p:bldP spid="14" grpId="0" animBg="1"/>
      <p:bldP spid="15" grpId="0" animBg="1"/>
      <p:bldP spid="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56E11E-F332-084B-9F89-8E411952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8"/>
          <a:stretch/>
        </p:blipFill>
        <p:spPr>
          <a:xfrm>
            <a:off x="5464612" y="277114"/>
            <a:ext cx="6790739" cy="647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E3643-5959-AB41-9EAF-DAEBD3352438}"/>
              </a:ext>
            </a:extLst>
          </p:cNvPr>
          <p:cNvSpPr txBox="1"/>
          <p:nvPr/>
        </p:nvSpPr>
        <p:spPr>
          <a:xfrm>
            <a:off x="838200" y="1823604"/>
            <a:ext cx="5257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Heatmap of expression</a:t>
            </a:r>
          </a:p>
          <a:p>
            <a:endParaRPr lang="en-GB" sz="2800" dirty="0"/>
          </a:p>
          <a:p>
            <a:r>
              <a:rPr lang="en-GB" sz="2400" dirty="0"/>
              <a:t>Showing UP regulated genes (LFC &gt; 1) </a:t>
            </a:r>
          </a:p>
          <a:p>
            <a:r>
              <a:rPr lang="en-GB" sz="2400" dirty="0"/>
              <a:t>in stimulated vs untreated cells</a:t>
            </a:r>
          </a:p>
          <a:p>
            <a:endParaRPr lang="en-GB" sz="2400" dirty="0"/>
          </a:p>
          <a:p>
            <a:r>
              <a:rPr lang="en-GB" sz="2400" dirty="0"/>
              <a:t>Maybe you can select a set of genes you are interested 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91F98-AA2D-7B46-A22E-C04D1C2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F6ACF7-672F-ED40-B02E-97F6C2064669}"/>
              </a:ext>
            </a:extLst>
          </p:cNvPr>
          <p:cNvSpPr/>
          <p:nvPr/>
        </p:nvSpPr>
        <p:spPr>
          <a:xfrm>
            <a:off x="926274" y="522514"/>
            <a:ext cx="442949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8612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Data correction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Ultimate goal of </a:t>
            </a:r>
            <a:r>
              <a:rPr lang="en-US" dirty="0" err="1"/>
              <a:t>RNAseq</a:t>
            </a:r>
            <a:r>
              <a:rPr lang="en-US" dirty="0"/>
              <a:t> is to </a:t>
            </a:r>
            <a:r>
              <a:rPr lang="en-US" u="sng" dirty="0"/>
              <a:t>compare expression between conditions</a:t>
            </a:r>
          </a:p>
          <a:p>
            <a:endParaRPr lang="en-US" u="sng" dirty="0"/>
          </a:p>
          <a:p>
            <a:r>
              <a:rPr lang="en-US" dirty="0"/>
              <a:t>You need to define what conditions you want to compare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u="sng" dirty="0">
                <a:sym typeface="Wingdings" pitchFamily="2" charset="2"/>
              </a:rPr>
              <a:t>Contrast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Simple experiments are easy to compare, e.g. Treated cells vs Control</a:t>
            </a:r>
          </a:p>
          <a:p>
            <a:endParaRPr lang="en-US" dirty="0"/>
          </a:p>
          <a:p>
            <a:r>
              <a:rPr lang="en-US" dirty="0"/>
              <a:t>More complicated experiments will need to stablish proper comparisons:</a:t>
            </a:r>
          </a:p>
          <a:p>
            <a:pPr lvl="1"/>
            <a:r>
              <a:rPr lang="en-US" dirty="0"/>
              <a:t>Using different cell lines</a:t>
            </a:r>
          </a:p>
          <a:p>
            <a:pPr lvl="1"/>
            <a:r>
              <a:rPr lang="en-US" dirty="0"/>
              <a:t>Using multiple conditions/treatments</a:t>
            </a:r>
          </a:p>
          <a:p>
            <a:pPr lvl="1"/>
            <a:r>
              <a:rPr lang="en-US" dirty="0"/>
              <a:t>Samples from different patients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873B0F-10AD-A544-822A-FF4A27F7F43A}"/>
              </a:ext>
            </a:extLst>
          </p:cNvPr>
          <p:cNvSpPr/>
          <p:nvPr/>
        </p:nvSpPr>
        <p:spPr>
          <a:xfrm>
            <a:off x="926274" y="522514"/>
            <a:ext cx="9203377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Differential Expression Analysis </a:t>
            </a:r>
            <a:r>
              <a:rPr lang="en-US" sz="4400" dirty="0"/>
              <a:t>(DEA)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456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E6E2D5-60EC-A445-A2D5-90A108B905AB}"/>
              </a:ext>
            </a:extLst>
          </p:cNvPr>
          <p:cNvSpPr/>
          <p:nvPr/>
        </p:nvSpPr>
        <p:spPr>
          <a:xfrm>
            <a:off x="973777" y="522514"/>
            <a:ext cx="5664529" cy="95002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DEA</a:t>
            </a:r>
            <a:r>
              <a:rPr lang="en-GB" sz="4400" dirty="0"/>
              <a:t>. Contrast designs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1300" y="1425038"/>
          <a:ext cx="8633360" cy="4931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F33195-6D91-9F4E-B275-E3FE8006B6D4}"/>
              </a:ext>
            </a:extLst>
          </p:cNvPr>
          <p:cNvSpPr/>
          <p:nvPr/>
        </p:nvSpPr>
        <p:spPr>
          <a:xfrm>
            <a:off x="0" y="6356349"/>
            <a:ext cx="5258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Hugo Tavares. University of Cambridge. @</a:t>
            </a:r>
            <a:r>
              <a:rPr lang="en-US" dirty="0" err="1"/>
              <a:t>tavareshugo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1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6595870" y="1062816"/>
            <a:ext cx="5561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sym typeface="Wingdings" pitchFamily="2" charset="2"/>
              </a:rPr>
              <a:t>Expression = Intercept + Effect of Condition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 err="1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CondTreat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5517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50" name="Google Shape;104;p17">
            <a:extLst>
              <a:ext uri="{FF2B5EF4-FFF2-40B4-BE49-F238E27FC236}">
                <a16:creationId xmlns:a16="http://schemas.microsoft.com/office/drawing/2014/main" id="{686787F6-480F-7849-B897-D8814F9D072F}"/>
              </a:ext>
            </a:extLst>
          </p:cNvPr>
          <p:cNvSpPr txBox="1"/>
          <p:nvPr/>
        </p:nvSpPr>
        <p:spPr>
          <a:xfrm>
            <a:off x="228651" y="4404488"/>
            <a:ext cx="42272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sz="2400"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sz="24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cond_Treat_vs_Control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4839724" y="6170980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4839724" y="4602530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5469757" y="5730100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6468791" y="4859433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953115" y="5582293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endCxn id="156" idx="4"/>
          </p:cNvCxnSpPr>
          <p:nvPr/>
        </p:nvCxnSpPr>
        <p:spPr>
          <a:xfrm rot="10800000">
            <a:off x="6530791" y="4983433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6568066" y="5001886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19500" y="5779002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61" name="Google Shape;122;p17">
            <a:extLst>
              <a:ext uri="{FF2B5EF4-FFF2-40B4-BE49-F238E27FC236}">
                <a16:creationId xmlns:a16="http://schemas.microsoft.com/office/drawing/2014/main" id="{5B27309E-3794-0F48-B639-E37B28088402}"/>
              </a:ext>
            </a:extLst>
          </p:cNvPr>
          <p:cNvCxnSpPr/>
          <p:nvPr/>
        </p:nvCxnSpPr>
        <p:spPr>
          <a:xfrm rot="10800000">
            <a:off x="5531757" y="5876088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29;p17">
            <a:extLst>
              <a:ext uri="{FF2B5EF4-FFF2-40B4-BE49-F238E27FC236}">
                <a16:creationId xmlns:a16="http://schemas.microsoft.com/office/drawing/2014/main" id="{42C0E12E-F839-9845-B583-A5646568B403}"/>
              </a:ext>
            </a:extLst>
          </p:cNvPr>
          <p:cNvCxnSpPr/>
          <p:nvPr/>
        </p:nvCxnSpPr>
        <p:spPr>
          <a:xfrm>
            <a:off x="5636635" y="5795513"/>
            <a:ext cx="9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4013070" y="517776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4876693" y="635024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6093817" y="6350241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E60FE5-E59F-1544-8678-76E718B62A0D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2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7446263" y="1062816"/>
            <a:ext cx="3860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0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Control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7663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Treat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3913449" y="5921596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3913449" y="4353146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4543482" y="5480716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5542516" y="4610049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026840" y="5332909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cxnSpLocks/>
            <a:stCxn id="155" idx="7"/>
            <a:endCxn id="156" idx="4"/>
          </p:cNvCxnSpPr>
          <p:nvPr/>
        </p:nvCxnSpPr>
        <p:spPr>
          <a:xfrm flipV="1">
            <a:off x="4649323" y="4734049"/>
            <a:ext cx="955193" cy="7648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5641791" y="475250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41028" y="4715747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3086795" y="4928383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3950418" y="610085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5167542" y="6100857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58ECDB-6B2A-5544-8229-5D3A054ED9FC}"/>
              </a:ext>
            </a:extLst>
          </p:cNvPr>
          <p:cNvSpPr/>
          <p:nvPr/>
        </p:nvSpPr>
        <p:spPr>
          <a:xfrm>
            <a:off x="1364423" y="364140"/>
            <a:ext cx="5295644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FA7D1CC-FCAB-C246-BEE7-0A64B5BFD4A2}"/>
              </a:ext>
            </a:extLst>
          </p:cNvPr>
          <p:cNvSpPr/>
          <p:nvPr/>
        </p:nvSpPr>
        <p:spPr>
          <a:xfrm>
            <a:off x="606714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2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353403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765134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997219" y="2457271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54EA123C-C6F3-8945-91CB-A47F605A7D3C}"/>
              </a:ext>
            </a:extLst>
          </p:cNvPr>
          <p:cNvGraphicFramePr>
            <a:graphicFrameLocks noGrp="1"/>
          </p:cNvGraphicFramePr>
          <p:nvPr/>
        </p:nvGraphicFramePr>
        <p:xfrm>
          <a:off x="3495368" y="1548964"/>
          <a:ext cx="254680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400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73400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Condition </a:t>
                      </a:r>
                    </a:p>
                    <a:p>
                      <a:pPr algn="ctr"/>
                      <a:r>
                        <a:rPr lang="en-GB" sz="14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6185545" y="1219950"/>
            <a:ext cx="594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Design 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CondTreat1 + 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2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CondTreat2 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7424067" y="2792796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145" name="Bent Arrow 144">
            <a:extLst>
              <a:ext uri="{FF2B5EF4-FFF2-40B4-BE49-F238E27FC236}">
                <a16:creationId xmlns:a16="http://schemas.microsoft.com/office/drawing/2014/main" id="{1D68F67D-1748-0447-982D-A249829E67EC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2EADC04-7BBC-5347-9395-0E9504008652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47" name="Google Shape;104;p17">
            <a:extLst>
              <a:ext uri="{FF2B5EF4-FFF2-40B4-BE49-F238E27FC236}">
                <a16:creationId xmlns:a16="http://schemas.microsoft.com/office/drawing/2014/main" id="{A3FC170B-FAD0-A045-9E78-EFA1FD05A4F1}"/>
              </a:ext>
            </a:extLst>
          </p:cNvPr>
          <p:cNvSpPr txBox="1"/>
          <p:nvPr/>
        </p:nvSpPr>
        <p:spPr>
          <a:xfrm>
            <a:off x="180587" y="3352623"/>
            <a:ext cx="3239862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cond_Treat1_vs_Control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cond_Treat2_vs_Control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3975364" y="6625221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3975364" y="5056771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4605397" y="6184341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4959539" y="5286154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4088755" y="6036534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5021539" y="5410154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5058814" y="5428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4667397" y="6330329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4772275" y="6249754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3148710" y="5632008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748948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1114223" y="22842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836580" y="23152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893706" y="259886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1489575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1833850" y="25214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1473389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1838664" y="2284276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1630263" y="2348468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1618147" y="25988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2230202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2694586" y="2537869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2214016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2473930" y="2429468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2432638" y="2254161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2358774" y="259886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180586" y="4947658"/>
            <a:ext cx="3196779" cy="173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Treat1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Treat1: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5565985" y="5546699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641239" y="5747544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5641238" y="5636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7014040" y="3275131"/>
          <a:ext cx="401542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1072380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BF85F2-7EDA-3849-B0CB-886197A1F84C}"/>
              </a:ext>
            </a:extLst>
          </p:cNvPr>
          <p:cNvSpPr/>
          <p:nvPr/>
        </p:nvSpPr>
        <p:spPr>
          <a:xfrm>
            <a:off x="614135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65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272484" y="1460640"/>
            <a:ext cx="10608876" cy="42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What if we wanted to compare the effect of </a:t>
            </a:r>
            <a:r>
              <a:rPr lang="en-GB" sz="2400" u="sng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any treatment vs control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Design is the same: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</a:t>
            </a:r>
            <a:r>
              <a:rPr lang="en-GB" sz="2400" b="1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should not combine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treatments </a:t>
            </a: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    together!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They are not replicates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Inflated/deflated estimates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 for 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Treats vs Control:</a:t>
            </a:r>
            <a:endParaRPr lang="en-GB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6642708" y="2123423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6212553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6444638" y="290663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8897847" y="2263949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6233525" y="6701169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6233525" y="5132719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6863558" y="6260289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7217700" y="5362102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6346916" y="6112482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7279700" y="5486102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7316975" y="5504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6925558" y="6406277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7030436" y="6325702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5406871" y="570795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6196367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6561642" y="273364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6283999" y="27645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6341125" y="304822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6936994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7281269" y="29708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6920808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7286083" y="2733640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7077682" y="279783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7065566" y="30482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7677621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8142005" y="298723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7661435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7921349" y="2878832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7880057" y="2703525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7806193" y="3048227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7824146" y="5622647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7899400" y="5823492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899399" y="5712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8997204" y="2818812"/>
          <a:ext cx="294304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CondTreat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/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𝛽</m:t>
                      </m:r>
                      <m:r>
                        <m:rPr>
                          <m:nor/>
                        </m:rPr>
                        <a:rPr lang="en-GB" sz="2400" baseline="-250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0</m:t>
                      </m:r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–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GB" sz="2400" baseline="-25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= 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blipFill>
                <a:blip r:embed="rId4"/>
                <a:stretch>
                  <a:fillRect l="-3977" t="-18182" r="-1705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y 4">
            <a:extLst>
              <a:ext uri="{FF2B5EF4-FFF2-40B4-BE49-F238E27FC236}">
                <a16:creationId xmlns:a16="http://schemas.microsoft.com/office/drawing/2014/main" id="{AE276BBA-08E0-394F-88D2-B4C9A6811B24}"/>
              </a:ext>
            </a:extLst>
          </p:cNvPr>
          <p:cNvSpPr/>
          <p:nvPr/>
        </p:nvSpPr>
        <p:spPr>
          <a:xfrm>
            <a:off x="9014159" y="3202724"/>
            <a:ext cx="3112793" cy="2445967"/>
          </a:xfrm>
          <a:prstGeom prst="mathMultiply">
            <a:avLst>
              <a:gd name="adj1" fmla="val 65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7E3A7A7-1EC5-6641-8D00-435AC04B8A27}"/>
              </a:ext>
            </a:extLst>
          </p:cNvPr>
          <p:cNvSpPr/>
          <p:nvPr/>
        </p:nvSpPr>
        <p:spPr>
          <a:xfrm>
            <a:off x="7252216" y="3566295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96ED0E-D3D4-F546-887B-58A92E829FAD}"/>
              </a:ext>
            </a:extLst>
          </p:cNvPr>
          <p:cNvSpPr txBox="1"/>
          <p:nvPr/>
        </p:nvSpPr>
        <p:spPr>
          <a:xfrm>
            <a:off x="6182270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12B5C4-738F-9741-81B1-564D52359497}"/>
              </a:ext>
            </a:extLst>
          </p:cNvPr>
          <p:cNvSpPr/>
          <p:nvPr/>
        </p:nvSpPr>
        <p:spPr>
          <a:xfrm>
            <a:off x="6414355" y="435950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703A67-63A7-1441-B8F2-95C8C5F5E24C}"/>
              </a:ext>
            </a:extLst>
          </p:cNvPr>
          <p:cNvSpPr/>
          <p:nvPr/>
        </p:nvSpPr>
        <p:spPr>
          <a:xfrm>
            <a:off x="6166084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F57049-EA5D-FF45-A498-E9D5D7F7D333}"/>
              </a:ext>
            </a:extLst>
          </p:cNvPr>
          <p:cNvSpPr/>
          <p:nvPr/>
        </p:nvSpPr>
        <p:spPr>
          <a:xfrm>
            <a:off x="6531359" y="418651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A9D507-E869-3148-B6B3-A8688953C4E7}"/>
              </a:ext>
            </a:extLst>
          </p:cNvPr>
          <p:cNvSpPr/>
          <p:nvPr/>
        </p:nvSpPr>
        <p:spPr>
          <a:xfrm>
            <a:off x="6253716" y="421744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AE39F7-3FA3-0F40-A51A-2880D37A969B}"/>
              </a:ext>
            </a:extLst>
          </p:cNvPr>
          <p:cNvSpPr/>
          <p:nvPr/>
        </p:nvSpPr>
        <p:spPr>
          <a:xfrm>
            <a:off x="6310842" y="450109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C8132B-B6AA-D643-8456-48DD368AAE66}"/>
              </a:ext>
            </a:extLst>
          </p:cNvPr>
          <p:cNvSpPr txBox="1"/>
          <p:nvPr/>
        </p:nvSpPr>
        <p:spPr>
          <a:xfrm>
            <a:off x="6906711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A172-58BE-C74B-9A22-9D280A8A4D57}"/>
              </a:ext>
            </a:extLst>
          </p:cNvPr>
          <p:cNvSpPr/>
          <p:nvPr/>
        </p:nvSpPr>
        <p:spPr>
          <a:xfrm>
            <a:off x="7250986" y="44236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8E6A21D-8CCD-A446-B3FD-2FE0DD101CD4}"/>
              </a:ext>
            </a:extLst>
          </p:cNvPr>
          <p:cNvSpPr/>
          <p:nvPr/>
        </p:nvSpPr>
        <p:spPr>
          <a:xfrm>
            <a:off x="6890525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50DF73-B011-CE46-B190-48B3A5DFB137}"/>
              </a:ext>
            </a:extLst>
          </p:cNvPr>
          <p:cNvSpPr/>
          <p:nvPr/>
        </p:nvSpPr>
        <p:spPr>
          <a:xfrm>
            <a:off x="7255800" y="4186510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C62305-8A02-5842-B257-C003376E09D6}"/>
              </a:ext>
            </a:extLst>
          </p:cNvPr>
          <p:cNvSpPr/>
          <p:nvPr/>
        </p:nvSpPr>
        <p:spPr>
          <a:xfrm>
            <a:off x="7047399" y="4250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8A383C2-76BD-DB46-9A29-44F656A8828F}"/>
              </a:ext>
            </a:extLst>
          </p:cNvPr>
          <p:cNvSpPr/>
          <p:nvPr/>
        </p:nvSpPr>
        <p:spPr>
          <a:xfrm>
            <a:off x="7035283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75355D-4CE7-FD40-9EDD-EBC72BDD09F0}"/>
              </a:ext>
            </a:extLst>
          </p:cNvPr>
          <p:cNvSpPr txBox="1"/>
          <p:nvPr/>
        </p:nvSpPr>
        <p:spPr>
          <a:xfrm>
            <a:off x="7647338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20419E0-0445-3143-8BB5-264545EA4F54}"/>
              </a:ext>
            </a:extLst>
          </p:cNvPr>
          <p:cNvSpPr/>
          <p:nvPr/>
        </p:nvSpPr>
        <p:spPr>
          <a:xfrm>
            <a:off x="8111722" y="4440103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D08F7C-D3E3-9346-BF4D-9E4A047539B3}"/>
              </a:ext>
            </a:extLst>
          </p:cNvPr>
          <p:cNvSpPr/>
          <p:nvPr/>
        </p:nvSpPr>
        <p:spPr>
          <a:xfrm>
            <a:off x="7631152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319893-41C6-6E4B-9ACA-CE9D09D14810}"/>
              </a:ext>
            </a:extLst>
          </p:cNvPr>
          <p:cNvSpPr/>
          <p:nvPr/>
        </p:nvSpPr>
        <p:spPr>
          <a:xfrm>
            <a:off x="7891066" y="4331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1CB9347-D179-8C48-B6BB-BAC68E7BB210}"/>
              </a:ext>
            </a:extLst>
          </p:cNvPr>
          <p:cNvSpPr/>
          <p:nvPr/>
        </p:nvSpPr>
        <p:spPr>
          <a:xfrm>
            <a:off x="7849774" y="4156395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8DF421-116D-3649-9024-AEBDBC29678C}"/>
              </a:ext>
            </a:extLst>
          </p:cNvPr>
          <p:cNvSpPr/>
          <p:nvPr/>
        </p:nvSpPr>
        <p:spPr>
          <a:xfrm>
            <a:off x="7775910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1520C31D-1CDC-E54A-B5CE-8BA1D3FA7127}"/>
              </a:ext>
            </a:extLst>
          </p:cNvPr>
          <p:cNvSpPr/>
          <p:nvPr/>
        </p:nvSpPr>
        <p:spPr>
          <a:xfrm rot="16200000">
            <a:off x="8612117" y="4186914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EDEA42B-A661-D648-9EA9-F8C3F1279B6C}"/>
              </a:ext>
            </a:extLst>
          </p:cNvPr>
          <p:cNvSpPr/>
          <p:nvPr/>
        </p:nvSpPr>
        <p:spPr>
          <a:xfrm>
            <a:off x="1389028" y="364140"/>
            <a:ext cx="5568764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1C2E759-C223-2745-87F7-02C8C24492D7}"/>
              </a:ext>
            </a:extLst>
          </p:cNvPr>
          <p:cNvSpPr/>
          <p:nvPr/>
        </p:nvSpPr>
        <p:spPr>
          <a:xfrm>
            <a:off x="649760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04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 dirty="0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1597182" y="364140"/>
            <a:ext cx="6810548" cy="9144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Two factors, with interaction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2296909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2558913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3871647" y="1449174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genotype + condition + genotype: condition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>
            <a:off x="5255167" y="5851207"/>
            <a:ext cx="221758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5274665" y="2915092"/>
            <a:ext cx="0" cy="293611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5929040" y="5041289"/>
            <a:ext cx="457200" cy="4572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6683326" y="4386135"/>
            <a:ext cx="457200" cy="457200"/>
          </a:xfrm>
          <a:prstGeom prst="diamond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5464521" y="525969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cxnSpLocks/>
          </p:cNvCxnSpPr>
          <p:nvPr/>
        </p:nvCxnSpPr>
        <p:spPr>
          <a:xfrm flipV="1">
            <a:off x="7180059" y="4683565"/>
            <a:ext cx="0" cy="519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6235853" y="3297829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>
            <a:cxnSpLocks/>
          </p:cNvCxnSpPr>
          <p:nvPr/>
        </p:nvCxnSpPr>
        <p:spPr>
          <a:xfrm flipH="1" flipV="1">
            <a:off x="5908020" y="5400433"/>
            <a:ext cx="611" cy="4198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5673745" y="5276285"/>
            <a:ext cx="179901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4401838" y="4016352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2310642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2675917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2398274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2455400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3033090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3395544" y="20316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3034086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3400358" y="179441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3191957" y="1858609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3179841" y="21090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8024377" y="4191285"/>
            <a:ext cx="3726950" cy="245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Gen B vs Gen A (Control):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Gen B vs Gen A (Treat):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(Gen A):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(Gen B):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Interaction: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6683326" y="3081697"/>
            <a:ext cx="457200" cy="457200"/>
          </a:xfrm>
          <a:prstGeom prst="hexagon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908020" y="4358279"/>
            <a:ext cx="2338" cy="8485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228772" y="458883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42DD3D-0693-1B45-95FF-AF0DADB19A6E}"/>
              </a:ext>
            </a:extLst>
          </p:cNvPr>
          <p:cNvSpPr/>
          <p:nvPr/>
        </p:nvSpPr>
        <p:spPr>
          <a:xfrm>
            <a:off x="751000" y="2745753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Genotype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28D2997-D7DA-B94D-9870-F4CA046C1FD6}"/>
              </a:ext>
            </a:extLst>
          </p:cNvPr>
          <p:cNvSpPr/>
          <p:nvPr/>
        </p:nvSpPr>
        <p:spPr>
          <a:xfrm>
            <a:off x="2356362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42A6BE-723E-1241-8F12-40C4F3FF1963}"/>
              </a:ext>
            </a:extLst>
          </p:cNvPr>
          <p:cNvSpPr/>
          <p:nvPr/>
        </p:nvSpPr>
        <p:spPr>
          <a:xfrm>
            <a:off x="3079806" y="274575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7BB26-D533-EB4C-971B-E6E21506B31C}"/>
              </a:ext>
            </a:extLst>
          </p:cNvPr>
          <p:cNvCxnSpPr>
            <a:cxnSpLocks/>
          </p:cNvCxnSpPr>
          <p:nvPr/>
        </p:nvCxnSpPr>
        <p:spPr>
          <a:xfrm>
            <a:off x="2630682" y="2323841"/>
            <a:ext cx="0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075EB6-7301-CB48-8D7F-8B5C4EE5D72B}"/>
              </a:ext>
            </a:extLst>
          </p:cNvPr>
          <p:cNvCxnSpPr>
            <a:cxnSpLocks/>
          </p:cNvCxnSpPr>
          <p:nvPr/>
        </p:nvCxnSpPr>
        <p:spPr>
          <a:xfrm flipH="1">
            <a:off x="3354126" y="2323841"/>
            <a:ext cx="0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A0AB13-EF52-C64E-8FE6-56F92D413A67}"/>
              </a:ext>
            </a:extLst>
          </p:cNvPr>
          <p:cNvCxnSpPr>
            <a:cxnSpLocks/>
            <a:stCxn id="164" idx="4"/>
            <a:endCxn id="3" idx="0"/>
          </p:cNvCxnSpPr>
          <p:nvPr/>
        </p:nvCxnSpPr>
        <p:spPr>
          <a:xfrm flipH="1">
            <a:off x="2630682" y="2323841"/>
            <a:ext cx="723444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7F9F08C-4A43-8249-97C9-BC4D223168CE}"/>
              </a:ext>
            </a:extLst>
          </p:cNvPr>
          <p:cNvCxnSpPr>
            <a:cxnSpLocks/>
            <a:stCxn id="158" idx="4"/>
          </p:cNvCxnSpPr>
          <p:nvPr/>
        </p:nvCxnSpPr>
        <p:spPr>
          <a:xfrm>
            <a:off x="2630682" y="2323841"/>
            <a:ext cx="718838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Google Shape;116;p17">
            <a:extLst>
              <a:ext uri="{FF2B5EF4-FFF2-40B4-BE49-F238E27FC236}">
                <a16:creationId xmlns:a16="http://schemas.microsoft.com/office/drawing/2014/main" id="{FB5873B0-0820-0F41-954A-B669A8DD3FA2}"/>
              </a:ext>
            </a:extLst>
          </p:cNvPr>
          <p:cNvSpPr/>
          <p:nvPr/>
        </p:nvSpPr>
        <p:spPr>
          <a:xfrm>
            <a:off x="5931378" y="4014068"/>
            <a:ext cx="457200" cy="457200"/>
          </a:xfrm>
          <a:prstGeom prst="hexag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19;p17">
            <a:extLst>
              <a:ext uri="{FF2B5EF4-FFF2-40B4-BE49-F238E27FC236}">
                <a16:creationId xmlns:a16="http://schemas.microsoft.com/office/drawing/2014/main" id="{F3B67ABD-0742-EA41-9D2E-5AB33564F987}"/>
              </a:ext>
            </a:extLst>
          </p:cNvPr>
          <p:cNvCxnSpPr>
            <a:cxnSpLocks/>
          </p:cNvCxnSpPr>
          <p:nvPr/>
        </p:nvCxnSpPr>
        <p:spPr>
          <a:xfrm flipV="1">
            <a:off x="6628147" y="3310298"/>
            <a:ext cx="0" cy="4832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118;p17">
            <a:extLst>
              <a:ext uri="{FF2B5EF4-FFF2-40B4-BE49-F238E27FC236}">
                <a16:creationId xmlns:a16="http://schemas.microsoft.com/office/drawing/2014/main" id="{212D0988-F7B1-E64D-B8FB-8667BC14D239}"/>
              </a:ext>
            </a:extLst>
          </p:cNvPr>
          <p:cNvSpPr txBox="1"/>
          <p:nvPr/>
        </p:nvSpPr>
        <p:spPr>
          <a:xfrm>
            <a:off x="5433931" y="439041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Google Shape;104;p17">
            <a:extLst>
              <a:ext uri="{FF2B5EF4-FFF2-40B4-BE49-F238E27FC236}">
                <a16:creationId xmlns:a16="http://schemas.microsoft.com/office/drawing/2014/main" id="{35F4F69B-C262-B740-891F-83A2B4FCECC1}"/>
              </a:ext>
            </a:extLst>
          </p:cNvPr>
          <p:cNvSpPr txBox="1"/>
          <p:nvPr/>
        </p:nvSpPr>
        <p:spPr>
          <a:xfrm>
            <a:off x="7998298" y="2236067"/>
            <a:ext cx="3638167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genotype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_GenB_vs_GenA</a:t>
            </a:r>
            <a:endParaRPr lang="en-GB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condition_Treat_vs_Control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genotypeGenB.conditionT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reat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A7ECE0B-5A6E-B24F-93EE-AFE21664983C}"/>
              </a:ext>
            </a:extLst>
          </p:cNvPr>
          <p:cNvGraphicFramePr>
            <a:graphicFrameLocks noGrp="1"/>
          </p:cNvGraphicFramePr>
          <p:nvPr/>
        </p:nvGraphicFramePr>
        <p:xfrm>
          <a:off x="398232" y="3425734"/>
          <a:ext cx="3684146" cy="33540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167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77134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GenB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B9534DE-FED1-864B-8916-94B90F350A59}"/>
              </a:ext>
            </a:extLst>
          </p:cNvPr>
          <p:cNvSpPr txBox="1"/>
          <p:nvPr/>
        </p:nvSpPr>
        <p:spPr>
          <a:xfrm rot="5400000">
            <a:off x="2790399" y="4828930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E7BFBA8-95B6-9F4F-B3C5-2F8464AF79E0}"/>
              </a:ext>
            </a:extLst>
          </p:cNvPr>
          <p:cNvSpPr/>
          <p:nvPr/>
        </p:nvSpPr>
        <p:spPr>
          <a:xfrm>
            <a:off x="803773" y="364140"/>
            <a:ext cx="667580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1253</Words>
  <Application>Microsoft Macintosh PowerPoint</Application>
  <PresentationFormat>Widescreen</PresentationFormat>
  <Paragraphs>469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Office Theme</vt:lpstr>
      <vt:lpstr>4. Differential Expression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103</cp:revision>
  <dcterms:created xsi:type="dcterms:W3CDTF">2021-05-13T13:56:47Z</dcterms:created>
  <dcterms:modified xsi:type="dcterms:W3CDTF">2021-11-04T09:02:46Z</dcterms:modified>
</cp:coreProperties>
</file>